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74" r:id="rId14"/>
    <p:sldId id="275" r:id="rId15"/>
    <p:sldId id="279" r:id="rId16"/>
    <p:sldId id="276" r:id="rId17"/>
    <p:sldId id="260" r:id="rId18"/>
    <p:sldId id="28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59FD0-06A5-4EEB-94E6-43069D7AA50F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43E2-6F94-4D9D-B468-A7AC54AAFB0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43E2-6F94-4D9D-B468-A7AC54AAFB0B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443E2-6F94-4D9D-B468-A7AC54AAFB0B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CCF9-608C-494A-BDC7-E3C59ECB2B13}" type="datetimeFigureOut">
              <a:rPr lang="nb-NO" smtClean="0"/>
              <a:pPr/>
              <a:t>21.09.2011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8BA5-FBC5-4186-A252-F2622B9AA24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o.wikipedia.org/wiki/Geirangerfjorden" TargetMode="External"/><Relationship Id="rId13" Type="http://schemas.openxmlformats.org/officeDocument/2006/relationships/hyperlink" Target="http://no.wikipedia.org/wiki/Steinsdalsfossen" TargetMode="External"/><Relationship Id="rId18" Type="http://schemas.openxmlformats.org/officeDocument/2006/relationships/hyperlink" Target="http://no.wikipedia.org/wiki/Olden" TargetMode="External"/><Relationship Id="rId3" Type="http://schemas.openxmlformats.org/officeDocument/2006/relationships/hyperlink" Target="http://no.wikipedia.org/wiki/Eidfjord" TargetMode="External"/><Relationship Id="rId7" Type="http://schemas.openxmlformats.org/officeDocument/2006/relationships/hyperlink" Target="http://no.wikipedia.org/wiki/Sogn_og_Fjordane" TargetMode="External"/><Relationship Id="rId12" Type="http://schemas.openxmlformats.org/officeDocument/2006/relationships/hyperlink" Target="http://no.wikipedia.org/wiki/Odda" TargetMode="External"/><Relationship Id="rId17" Type="http://schemas.openxmlformats.org/officeDocument/2006/relationships/hyperlink" Target="http://no.wikipedia.org/wiki/Briksdalsbreen" TargetMode="External"/><Relationship Id="rId2" Type="http://schemas.openxmlformats.org/officeDocument/2006/relationships/hyperlink" Target="http://no.wikipedia.org/wiki/V%C3%B8ringsfossen" TargetMode="External"/><Relationship Id="rId16" Type="http://schemas.openxmlformats.org/officeDocument/2006/relationships/hyperlink" Target="http://no.wikipedia.org/wiki/Aur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.wikipedia.org/wiki/Fl%C3%A5m" TargetMode="External"/><Relationship Id="rId11" Type="http://schemas.openxmlformats.org/officeDocument/2006/relationships/hyperlink" Target="http://no.wikipedia.org/wiki/L%C3%A5tefossen" TargetMode="External"/><Relationship Id="rId5" Type="http://schemas.openxmlformats.org/officeDocument/2006/relationships/hyperlink" Target="http://no.wikipedia.org/wiki/Kjosfossen" TargetMode="External"/><Relationship Id="rId15" Type="http://schemas.openxmlformats.org/officeDocument/2006/relationships/hyperlink" Target="http://no.wikipedia.org/wiki/N%C3%A6r%C3%B8yfjorden" TargetMode="External"/><Relationship Id="rId10" Type="http://schemas.openxmlformats.org/officeDocument/2006/relationships/hyperlink" Target="http://no.wikipedia.org/wiki/M%C3%B8re_og_Romsdal" TargetMode="External"/><Relationship Id="rId19" Type="http://schemas.openxmlformats.org/officeDocument/2006/relationships/hyperlink" Target="http://no.wikipedia.org/wiki/Stryn" TargetMode="External"/><Relationship Id="rId4" Type="http://schemas.openxmlformats.org/officeDocument/2006/relationships/hyperlink" Target="http://no.wikipedia.org/wiki/Hordaland" TargetMode="External"/><Relationship Id="rId9" Type="http://schemas.openxmlformats.org/officeDocument/2006/relationships/hyperlink" Target="http://no.wikipedia.org/wiki/Geiranger" TargetMode="External"/><Relationship Id="rId14" Type="http://schemas.openxmlformats.org/officeDocument/2006/relationships/hyperlink" Target="http://no.wikipedia.org/wiki/Norheimsu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.bp.blogspot.com/_zPBKO1_RVZw/TVEI78J1l2I/AAAAAAAAACs/tLH_l9zHCGo/s1600/bil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70792"/>
            <a:ext cx="10689847" cy="7128792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46856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latin typeface="Adobe Caslon Pro" pitchFamily="18" charset="0"/>
              </a:rPr>
              <a:t/>
            </a:r>
            <a:br>
              <a:rPr lang="nb-NO" b="1" dirty="0" smtClean="0">
                <a:latin typeface="Adobe Caslon Pro" pitchFamily="18" charset="0"/>
              </a:rPr>
            </a:br>
            <a:r>
              <a:rPr lang="nb-NO" b="1" dirty="0">
                <a:latin typeface="Adobe Caslon Pro" pitchFamily="18" charset="0"/>
              </a:rPr>
              <a:t/>
            </a:r>
            <a:br>
              <a:rPr lang="nb-NO" b="1" dirty="0">
                <a:latin typeface="Adobe Caslon Pro" pitchFamily="18" charset="0"/>
              </a:rPr>
            </a:br>
            <a:r>
              <a:rPr lang="nb-NO" b="1" dirty="0" smtClean="0">
                <a:latin typeface="Adobe Caslon Pro" pitchFamily="18" charset="0"/>
              </a:rPr>
              <a:t/>
            </a:r>
            <a:br>
              <a:rPr lang="nb-NO" b="1" dirty="0" smtClean="0">
                <a:latin typeface="Adobe Caslon Pro" pitchFamily="18" charset="0"/>
              </a:rPr>
            </a:br>
            <a:r>
              <a:rPr lang="nb-NO" b="1" dirty="0">
                <a:latin typeface="Adobe Caslon Pro" pitchFamily="18" charset="0"/>
              </a:rPr>
              <a:t/>
            </a:r>
            <a:br>
              <a:rPr lang="nb-NO" b="1" dirty="0">
                <a:latin typeface="Adobe Caslon Pro" pitchFamily="18" charset="0"/>
              </a:rPr>
            </a:br>
            <a:r>
              <a:rPr lang="nb-NO" b="1" dirty="0" smtClean="0">
                <a:latin typeface="Adobe Caslon Pro" pitchFamily="18" charset="0"/>
              </a:rPr>
              <a:t/>
            </a:r>
            <a:br>
              <a:rPr lang="nb-NO" b="1" dirty="0" smtClean="0">
                <a:latin typeface="Adobe Caslon Pro" pitchFamily="18" charset="0"/>
              </a:rPr>
            </a:br>
            <a:r>
              <a:rPr lang="nb-NO" b="1" dirty="0" smtClean="0">
                <a:latin typeface="Adobe Caslon Pro" pitchFamily="18" charset="0"/>
              </a:rPr>
              <a:t/>
            </a:r>
            <a:br>
              <a:rPr lang="nb-NO" b="1" dirty="0" smtClean="0">
                <a:latin typeface="Adobe Caslon Pro" pitchFamily="18" charset="0"/>
              </a:rPr>
            </a:br>
            <a:r>
              <a:rPr lang="nb-NO" b="1" dirty="0">
                <a:latin typeface="Adobe Caslon Pro" pitchFamily="18" charset="0"/>
              </a:rPr>
              <a:t/>
            </a:r>
            <a:br>
              <a:rPr lang="nb-NO" b="1" dirty="0">
                <a:latin typeface="Adobe Caslon Pro" pitchFamily="18" charset="0"/>
              </a:rPr>
            </a:br>
            <a:r>
              <a:rPr lang="nb-NO" b="1" dirty="0" smtClean="0">
                <a:latin typeface="Adobe Caslon Pro" pitchFamily="18" charset="0"/>
              </a:rPr>
              <a:t>Water</a:t>
            </a:r>
            <a:endParaRPr lang="nb-NO" b="1" dirty="0">
              <a:latin typeface="Adobe Caslon Pro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87824" y="5981700"/>
            <a:ext cx="6400800" cy="1752600"/>
          </a:xfrm>
        </p:spPr>
        <p:txBody>
          <a:bodyPr>
            <a:normAutofit/>
          </a:bodyPr>
          <a:lstStyle/>
          <a:p>
            <a:r>
              <a:rPr lang="nb-NO" sz="2000" dirty="0" smtClean="0">
                <a:solidFill>
                  <a:schemeClr val="tx1"/>
                </a:solidFill>
                <a:latin typeface="Adobe Caslon Pro" pitchFamily="18" charset="0"/>
              </a:rPr>
              <a:t>Therese, Monica, Line og Christiane </a:t>
            </a:r>
            <a:endParaRPr lang="nb-NO" sz="2000" dirty="0">
              <a:solidFill>
                <a:schemeClr val="tx1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Tourism</a:t>
            </a:r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184577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03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Rang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Naturatraksjon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Fylke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Antall besøkende (2006)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Vøringsfossen"/>
                        </a:rPr>
                        <a:t>Vøringsfossen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idfjord"/>
                        </a:rPr>
                        <a:t>Eidfjord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Hordaland"/>
                        </a:rPr>
                        <a:t>Hordaland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655 000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Kjosfossen"/>
                        </a:rPr>
                        <a:t>Kjosfossen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Flåm"/>
                        </a:rPr>
                        <a:t>Flåm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Sogn og Fjordane"/>
                        </a:rPr>
                        <a:t>Sogn og Fjordane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457 400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Geirangerfjorden"/>
                        </a:rPr>
                        <a:t>Geirangerfjorden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Geiranger"/>
                        </a:rPr>
                        <a:t>Geiranger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Møre og Romsdal"/>
                        </a:rPr>
                        <a:t>Møre og Romsdal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423 643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Låtefossen"/>
                        </a:rPr>
                        <a:t>Låtefossen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Odda"/>
                        </a:rPr>
                        <a:t>Odda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Hordaland"/>
                        </a:rPr>
                        <a:t>Hordaland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420 000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Steinsdalsfossen"/>
                        </a:rPr>
                        <a:t>Steinsdalsfossen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Norheimsund"/>
                        </a:rPr>
                        <a:t>Norheimsund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Hordaland"/>
                        </a:rPr>
                        <a:t>Hordaland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300 000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Nærøyfjorden"/>
                        </a:rPr>
                        <a:t>Nærøyfjorden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Aurland"/>
                        </a:rPr>
                        <a:t>Aurland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Sogn og Fjordane"/>
                        </a:rPr>
                        <a:t>Sogn og Fjordane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297 038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b="1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Briksdalsbreen"/>
                        </a:rPr>
                        <a:t>Briksdalsbreen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Olden"/>
                        </a:rPr>
                        <a:t>Olden</a:t>
                      </a:r>
                      <a:r>
                        <a:rPr lang="nb-N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 tooltip="Stryn"/>
                        </a:rPr>
                        <a:t>Stryn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u="sng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Sogn og Fjordane"/>
                        </a:rPr>
                        <a:t>Sogn og Fjordane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b-N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280 000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smtClean="0">
                <a:latin typeface="Adobe Caslon Pro" pitchFamily="18" charset="0"/>
              </a:rPr>
              <a:t>Hygiene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err="1" smtClean="0"/>
              <a:t>Good</a:t>
            </a:r>
            <a:r>
              <a:rPr lang="nb-NO" sz="2200" dirty="0" smtClean="0"/>
              <a:t> </a:t>
            </a:r>
            <a:r>
              <a:rPr lang="nb-NO" sz="2200" dirty="0" err="1" smtClean="0"/>
              <a:t>health</a:t>
            </a:r>
            <a:r>
              <a:rPr lang="nb-NO" sz="2200" dirty="0" smtClean="0"/>
              <a:t> </a:t>
            </a:r>
            <a:endParaRPr lang="nb-NO" dirty="0"/>
          </a:p>
          <a:p>
            <a:r>
              <a:rPr lang="nb-NO" sz="2200" dirty="0" err="1" smtClean="0"/>
              <a:t>Shower</a:t>
            </a:r>
            <a:r>
              <a:rPr lang="nb-NO" sz="2200" dirty="0" smtClean="0"/>
              <a:t>, </a:t>
            </a:r>
            <a:r>
              <a:rPr lang="nb-NO" sz="2200" dirty="0" err="1" smtClean="0"/>
              <a:t>brush</a:t>
            </a:r>
            <a:r>
              <a:rPr lang="nb-NO" sz="2200" dirty="0" smtClean="0"/>
              <a:t> </a:t>
            </a:r>
            <a:r>
              <a:rPr lang="nb-NO" sz="2200" dirty="0" err="1" smtClean="0"/>
              <a:t>teeth</a:t>
            </a:r>
            <a:r>
              <a:rPr lang="nb-NO" sz="2200" dirty="0" smtClean="0"/>
              <a:t>.. </a:t>
            </a:r>
          </a:p>
          <a:p>
            <a:r>
              <a:rPr lang="nb-NO" sz="2200" dirty="0" smtClean="0"/>
              <a:t>Side </a:t>
            </a:r>
            <a:r>
              <a:rPr lang="nb-NO" sz="2200" dirty="0" err="1" smtClean="0"/>
              <a:t>effect-</a:t>
            </a:r>
            <a:r>
              <a:rPr lang="nb-NO" sz="2200" dirty="0" smtClean="0"/>
              <a:t>&gt; </a:t>
            </a:r>
            <a:r>
              <a:rPr lang="nb-NO" sz="2200" dirty="0" err="1" smtClean="0"/>
              <a:t>overuse</a:t>
            </a:r>
            <a:r>
              <a:rPr lang="nb-NO" sz="2200" dirty="0" smtClean="0"/>
              <a:t> </a:t>
            </a:r>
          </a:p>
          <a:p>
            <a:endParaRPr lang="nb-NO" sz="2200" dirty="0" smtClean="0"/>
          </a:p>
        </p:txBody>
      </p:sp>
      <p:pic>
        <p:nvPicPr>
          <p:cNvPr id="30722" name="Picture 2" descr="http://www.finesscosmetics.eu/media/catalog/category/hygie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286250" cy="260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err="1" smtClean="0">
                <a:latin typeface="Adobe Caslon Pro" pitchFamily="18" charset="0"/>
              </a:rPr>
              <a:t>Waterpower</a:t>
            </a:r>
            <a:r>
              <a:rPr lang="nb-NO" sz="4000" b="1" dirty="0" smtClean="0">
                <a:latin typeface="Adobe Caslon Pro" pitchFamily="18" charset="0"/>
              </a:rPr>
              <a:t>/ </a:t>
            </a:r>
            <a:r>
              <a:rPr lang="nb-NO" sz="4000" b="1" dirty="0" err="1" smtClean="0">
                <a:latin typeface="Adobe Caslon Pro" pitchFamily="18" charset="0"/>
              </a:rPr>
              <a:t>hydropower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Main source to electricity </a:t>
            </a:r>
          </a:p>
          <a:p>
            <a:r>
              <a:rPr lang="en-US" sz="2200" dirty="0" smtClean="0"/>
              <a:t>Renewable resource </a:t>
            </a:r>
          </a:p>
          <a:p>
            <a:r>
              <a:rPr lang="en-US" sz="2200" dirty="0" smtClean="0"/>
              <a:t>Destroys the environment </a:t>
            </a:r>
          </a:p>
          <a:p>
            <a:endParaRPr lang="en-US" sz="2200" dirty="0"/>
          </a:p>
        </p:txBody>
      </p:sp>
      <p:pic>
        <p:nvPicPr>
          <p:cNvPr id="31746" name="Picture 2" descr="http://barekraftigutvikling.wikispaces.com/file/view/vannkraft_verk.jpg/230928302/vannkraft_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5112568" cy="3408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>
                <a:latin typeface="Adobe Caslon Pro" pitchFamily="18" charset="0"/>
              </a:rPr>
              <a:t>Nature </a:t>
            </a:r>
            <a:r>
              <a:rPr lang="nb-NO" sz="4000" b="1" dirty="0" err="1" smtClean="0">
                <a:latin typeface="Adobe Caslon Pro" pitchFamily="18" charset="0"/>
              </a:rPr>
              <a:t>disasters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Flood </a:t>
            </a:r>
          </a:p>
          <a:p>
            <a:r>
              <a:rPr lang="nb-NO" sz="2200" dirty="0" smtClean="0"/>
              <a:t>10. June in Gudbrandsdalen </a:t>
            </a:r>
            <a:endParaRPr lang="nb-NO" sz="2200" dirty="0"/>
          </a:p>
        </p:txBody>
      </p:sp>
      <p:pic>
        <p:nvPicPr>
          <p:cNvPr id="8194" name="Picture 2" descr="http://static.vg.no/uploaded/image/2011/6/11/dscf0390-jpgsendt-in-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01008"/>
            <a:ext cx="415011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www.flommer.no/userfiles/image/Gudbrandsdalsl%C3%A5gen/Selsmyrene_1_GLB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588" y="3501008"/>
            <a:ext cx="4659339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err="1" smtClean="0">
                <a:latin typeface="Adobe Caslon Pro" pitchFamily="18" charset="0"/>
              </a:rPr>
              <a:t>Spread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Bergen -&gt; </a:t>
            </a:r>
            <a:r>
              <a:rPr lang="nb-NO" sz="2200" dirty="0" err="1" smtClean="0"/>
              <a:t>Giardia</a:t>
            </a:r>
            <a:r>
              <a:rPr lang="nb-NO" sz="2200" dirty="0" smtClean="0"/>
              <a:t> </a:t>
            </a:r>
          </a:p>
          <a:p>
            <a:pPr>
              <a:buNone/>
            </a:pPr>
            <a:endParaRPr lang="nb-NO" sz="2200" dirty="0" smtClean="0"/>
          </a:p>
          <a:p>
            <a:pPr>
              <a:buNone/>
            </a:pPr>
            <a:endParaRPr lang="nb-NO" sz="2400" dirty="0">
              <a:latin typeface="+mj-lt"/>
            </a:endParaRPr>
          </a:p>
        </p:txBody>
      </p:sp>
      <p:pic>
        <p:nvPicPr>
          <p:cNvPr id="7170" name="Picture 2" descr="http://www.ostlendingen.no/polopoly_fs/vannkran-vann-1.6322121!/image/2431628988.jpg_gen/derivatives/derivative_article_904/2431628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564243" cy="382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err="1" smtClean="0">
                <a:latin typeface="Adobe Caslon Pro" pitchFamily="18" charset="0"/>
              </a:rPr>
              <a:t>Drowning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79 </a:t>
            </a:r>
            <a:r>
              <a:rPr lang="nb-NO" sz="2200" dirty="0" err="1" smtClean="0"/>
              <a:t>deaths</a:t>
            </a:r>
            <a:r>
              <a:rPr lang="nb-NO" sz="2200" dirty="0" smtClean="0"/>
              <a:t> 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6146" name="Picture 2" descr="http://tb.no/polopoly_fs/demonstrerer-drukning-1.5483758!/image/298655794.jpg_gen/derivatives/derivative_article_904/298655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760640" cy="383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smtClean="0">
                <a:latin typeface="Adobe Caslon Pro" pitchFamily="18" charset="0"/>
              </a:rPr>
              <a:t>Sport </a:t>
            </a:r>
            <a:r>
              <a:rPr lang="nb-NO" sz="4000" b="1" dirty="0" err="1" smtClean="0">
                <a:latin typeface="Adobe Caslon Pro" pitchFamily="18" charset="0"/>
              </a:rPr>
              <a:t>activities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200" dirty="0"/>
          </a:p>
        </p:txBody>
      </p:sp>
      <p:pic>
        <p:nvPicPr>
          <p:cNvPr id="5122" name="Picture 2" descr="http://ultimate-wallpaper.com/media/wallpapers/photos/cache/1n1AZh3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21777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err="1" smtClean="0">
                <a:latin typeface="Adobe Caslon Pro" pitchFamily="18" charset="0"/>
              </a:rPr>
              <a:t>Conclusion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200" dirty="0"/>
          </a:p>
        </p:txBody>
      </p:sp>
      <p:pic>
        <p:nvPicPr>
          <p:cNvPr id="2050" name="Picture 2" descr="http://img8.custompublish.com/getfile.php/758555.688.qxtuabpbtf/vann_i_fokus_4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200800" cy="475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83568" y="548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Takk for oss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724128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Tack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för</a:t>
            </a:r>
            <a:r>
              <a:rPr lang="nb-NO" dirty="0" smtClean="0">
                <a:solidFill>
                  <a:schemeClr val="bg1"/>
                </a:solidFill>
              </a:rPr>
              <a:t> oss!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Dziekuje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067944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Grazie per la vostra attenzione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483768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Bizim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icin</a:t>
            </a:r>
            <a:r>
              <a:rPr lang="nb-NO" dirty="0" smtClean="0">
                <a:solidFill>
                  <a:schemeClr val="bg1"/>
                </a:solidFill>
              </a:rPr>
              <a:t> tesekurler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187624" y="5013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411760" y="48691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Gr</a:t>
            </a:r>
            <a:r>
              <a:rPr lang="nb-NO" dirty="0" err="1" smtClean="0">
                <a:solidFill>
                  <a:schemeClr val="bg1"/>
                </a:solidFill>
              </a:rPr>
              <a:t>acias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por</a:t>
            </a:r>
            <a:r>
              <a:rPr lang="nb-NO" dirty="0" smtClean="0">
                <a:solidFill>
                  <a:schemeClr val="bg1"/>
                </a:solidFill>
              </a:rPr>
              <a:t> su </a:t>
            </a:r>
            <a:r>
              <a:rPr lang="nb-NO" dirty="0" err="1" smtClean="0">
                <a:solidFill>
                  <a:schemeClr val="bg1"/>
                </a:solidFill>
              </a:rPr>
              <a:t>atencion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156176" y="49411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Thank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you</a:t>
            </a:r>
            <a:r>
              <a:rPr lang="nb-NO" dirty="0" smtClean="0">
                <a:solidFill>
                  <a:schemeClr val="bg1"/>
                </a:solidFill>
              </a:rPr>
              <a:t> for </a:t>
            </a:r>
            <a:r>
              <a:rPr lang="nb-NO" dirty="0" err="1" smtClean="0">
                <a:solidFill>
                  <a:schemeClr val="bg1"/>
                </a:solidFill>
              </a:rPr>
              <a:t>your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attention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508104" y="5486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Euxaristw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gia</a:t>
            </a:r>
            <a:r>
              <a:rPr lang="nb-NO" dirty="0" smtClean="0">
                <a:solidFill>
                  <a:schemeClr val="bg1"/>
                </a:solidFill>
              </a:rPr>
              <a:t> tin </a:t>
            </a:r>
            <a:r>
              <a:rPr lang="nb-NO" dirty="0" err="1" smtClean="0">
                <a:solidFill>
                  <a:schemeClr val="bg1"/>
                </a:solidFill>
              </a:rPr>
              <a:t>prosoxi</a:t>
            </a:r>
            <a:r>
              <a:rPr lang="nb-NO" dirty="0" smtClean="0">
                <a:solidFill>
                  <a:schemeClr val="bg1"/>
                </a:solidFill>
              </a:rPr>
              <a:t> sou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1026" name="Picture 2" descr="http://www.grunnvanninorge.no/images/kystlinje_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238750" cy="668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Caslon Pro" pitchFamily="18" charset="0"/>
              </a:rPr>
              <a:t>Content list </a:t>
            </a:r>
            <a:endParaRPr lang="en-US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Problem: Which positive and negative </a:t>
            </a:r>
            <a:r>
              <a:rPr lang="en-US" dirty="0" smtClean="0"/>
              <a:t>sides does </a:t>
            </a:r>
            <a:r>
              <a:rPr lang="en-US" smtClean="0"/>
              <a:t>water have in </a:t>
            </a:r>
            <a:r>
              <a:rPr lang="en-US" dirty="0" smtClean="0"/>
              <a:t>Norway?</a:t>
            </a:r>
          </a:p>
          <a:p>
            <a:r>
              <a:rPr lang="en-US" dirty="0" smtClean="0"/>
              <a:t>Fishing </a:t>
            </a:r>
          </a:p>
          <a:p>
            <a:r>
              <a:rPr lang="en-US" dirty="0" smtClean="0"/>
              <a:t>Oil </a:t>
            </a:r>
          </a:p>
          <a:p>
            <a:r>
              <a:rPr lang="en-US" dirty="0" smtClean="0"/>
              <a:t>Transport </a:t>
            </a:r>
          </a:p>
          <a:p>
            <a:r>
              <a:rPr lang="en-US" dirty="0" smtClean="0"/>
              <a:t>Tourism</a:t>
            </a:r>
          </a:p>
          <a:p>
            <a:r>
              <a:rPr lang="en-US" dirty="0" smtClean="0"/>
              <a:t>Hygiene </a:t>
            </a:r>
          </a:p>
          <a:p>
            <a:r>
              <a:rPr lang="en-US" dirty="0" smtClean="0"/>
              <a:t>Energy </a:t>
            </a:r>
          </a:p>
          <a:p>
            <a:r>
              <a:rPr lang="en-US" dirty="0" smtClean="0"/>
              <a:t>Natural disasters </a:t>
            </a:r>
          </a:p>
          <a:p>
            <a:r>
              <a:rPr lang="en-US" dirty="0" smtClean="0"/>
              <a:t>Spread</a:t>
            </a:r>
          </a:p>
          <a:p>
            <a:r>
              <a:rPr lang="en-US" dirty="0" smtClean="0"/>
              <a:t>Drowning</a:t>
            </a:r>
          </a:p>
          <a:p>
            <a:r>
              <a:rPr lang="en-US" dirty="0" smtClean="0"/>
              <a:t>Sport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err="1" smtClean="0">
                <a:latin typeface="Adobe Caslon Pro" pitchFamily="18" charset="0"/>
              </a:rPr>
              <a:t>Fishing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Norway is a fishing nation </a:t>
            </a:r>
          </a:p>
          <a:p>
            <a:r>
              <a:rPr lang="en-US" sz="2200" dirty="0" smtClean="0"/>
              <a:t>Norway regulates an area that is 6-7 times larger than the mainland</a:t>
            </a:r>
          </a:p>
          <a:p>
            <a:r>
              <a:rPr lang="en-US" sz="2200" dirty="0" smtClean="0"/>
              <a:t>Most productive fish areas in the world </a:t>
            </a:r>
            <a:endParaRPr lang="en-US" sz="2200" dirty="0"/>
          </a:p>
        </p:txBody>
      </p:sp>
      <p:pic>
        <p:nvPicPr>
          <p:cNvPr id="21506" name="Picture 2" descr="http://www.liegruppen.no/bilder/bilder/fiskeri/slideshow_fiskeri/fisk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6610350" cy="280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nb-NO" sz="2200" dirty="0" err="1" smtClean="0"/>
              <a:t>Modernized</a:t>
            </a:r>
            <a:endParaRPr lang="nb-NO" sz="2200" dirty="0" smtClean="0"/>
          </a:p>
          <a:p>
            <a:r>
              <a:rPr lang="nb-NO" sz="2200" dirty="0" smtClean="0"/>
              <a:t>More </a:t>
            </a:r>
            <a:r>
              <a:rPr lang="nb-NO" sz="2200" dirty="0" err="1" smtClean="0"/>
              <a:t>income</a:t>
            </a:r>
            <a:r>
              <a:rPr lang="nb-NO" sz="2200" dirty="0" smtClean="0"/>
              <a:t> </a:t>
            </a:r>
          </a:p>
        </p:txBody>
      </p:sp>
      <p:pic>
        <p:nvPicPr>
          <p:cNvPr id="20482" name="Picture 2" descr="http://www.canned-salmon.com/wp-content/uploads/2011/04/salmon_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4752528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>
                <a:latin typeface="Adobe Caslon Pro" pitchFamily="18" charset="0"/>
              </a:rPr>
              <a:t>Negative </a:t>
            </a:r>
            <a:r>
              <a:rPr lang="nb-NO" sz="4000" b="1" dirty="0" err="1" smtClean="0">
                <a:latin typeface="Adobe Caslon Pro" pitchFamily="18" charset="0"/>
              </a:rPr>
              <a:t>effect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Fishr</a:t>
            </a:r>
            <a:r>
              <a:rPr lang="nb-NO" sz="2200" dirty="0" err="1" smtClean="0"/>
              <a:t>esources</a:t>
            </a:r>
            <a:r>
              <a:rPr lang="nb-NO" sz="2200" dirty="0" smtClean="0"/>
              <a:t> </a:t>
            </a:r>
            <a:r>
              <a:rPr lang="nb-NO" sz="2200" dirty="0" err="1" smtClean="0"/>
              <a:t>are</a:t>
            </a:r>
            <a:r>
              <a:rPr lang="nb-NO" sz="2200" dirty="0" smtClean="0"/>
              <a:t> </a:t>
            </a:r>
            <a:r>
              <a:rPr lang="nb-NO" sz="2200" dirty="0" err="1" smtClean="0"/>
              <a:t>easy</a:t>
            </a:r>
            <a:r>
              <a:rPr lang="nb-NO" sz="2200" dirty="0" smtClean="0"/>
              <a:t> to be </a:t>
            </a:r>
            <a:r>
              <a:rPr lang="nb-NO" sz="2200" dirty="0" err="1" smtClean="0"/>
              <a:t>wounded</a:t>
            </a:r>
            <a:r>
              <a:rPr lang="nb-NO" sz="2200" dirty="0" smtClean="0"/>
              <a:t> </a:t>
            </a:r>
            <a:r>
              <a:rPr lang="nb-NO" sz="2200" dirty="0" smtClean="0"/>
              <a:t> </a:t>
            </a:r>
            <a:endParaRPr lang="nb-NO" sz="2200" dirty="0" smtClean="0"/>
          </a:p>
          <a:p>
            <a:r>
              <a:rPr lang="nb-NO" sz="2200" dirty="0" err="1" smtClean="0"/>
              <a:t>Conditional</a:t>
            </a:r>
            <a:r>
              <a:rPr lang="nb-NO" sz="2200" dirty="0" smtClean="0"/>
              <a:t> </a:t>
            </a:r>
            <a:r>
              <a:rPr lang="nb-NO" sz="2200" dirty="0" err="1" smtClean="0"/>
              <a:t>renewable</a:t>
            </a:r>
            <a:r>
              <a:rPr lang="nb-NO" sz="2200" dirty="0" smtClean="0"/>
              <a:t> </a:t>
            </a:r>
            <a:r>
              <a:rPr lang="nb-NO" sz="2200" dirty="0" err="1" smtClean="0"/>
              <a:t>resource</a:t>
            </a:r>
            <a:r>
              <a:rPr lang="nb-NO" sz="2200" dirty="0" smtClean="0"/>
              <a:t> </a:t>
            </a:r>
          </a:p>
          <a:p>
            <a:r>
              <a:rPr lang="nb-NO" sz="2200" dirty="0" err="1" smtClean="0"/>
              <a:t>Lice</a:t>
            </a:r>
            <a:endParaRPr lang="nb-NO" sz="2200" dirty="0" smtClean="0"/>
          </a:p>
          <a:p>
            <a:r>
              <a:rPr lang="nb-NO" sz="2200" dirty="0" err="1" smtClean="0"/>
              <a:t>Escaping</a:t>
            </a:r>
            <a:endParaRPr lang="nb-NO" sz="2200" dirty="0" smtClean="0"/>
          </a:p>
          <a:p>
            <a:pPr>
              <a:buNone/>
            </a:pPr>
            <a:endParaRPr lang="nb-NO" dirty="0" smtClean="0"/>
          </a:p>
        </p:txBody>
      </p:sp>
      <p:pic>
        <p:nvPicPr>
          <p:cNvPr id="19458" name="Picture 2" descr="http://g.api.no/obscura/pub/728x1000r/03256/1274895360000_130018-Lakselus_jp_3256162728x1000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824536" cy="320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smtClean="0">
                <a:latin typeface="Adobe Caslon Pro" pitchFamily="18" charset="0"/>
              </a:rPr>
              <a:t>Oil 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b-NO" sz="2200" dirty="0" smtClean="0"/>
          </a:p>
        </p:txBody>
      </p:sp>
      <p:pic>
        <p:nvPicPr>
          <p:cNvPr id="3074" name="Picture 2" descr="http://www.ballefrost.no/images/Oljeplattform_300x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4752528" cy="400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>
                <a:latin typeface="Adobe Caslon Pro" pitchFamily="18" charset="0"/>
              </a:rPr>
              <a:t>Negative </a:t>
            </a:r>
            <a:r>
              <a:rPr lang="nb-NO" sz="4000" b="1" dirty="0" err="1" smtClean="0">
                <a:latin typeface="Adobe Caslon Pro" pitchFamily="18" charset="0"/>
              </a:rPr>
              <a:t>effects</a:t>
            </a:r>
            <a:r>
              <a:rPr lang="nb-NO" sz="4000" b="1" dirty="0" smtClean="0">
                <a:latin typeface="Adobe Caslon Pro" pitchFamily="18" charset="0"/>
              </a:rPr>
              <a:t>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Oil spill </a:t>
            </a:r>
          </a:p>
          <a:p>
            <a:r>
              <a:rPr lang="nb-NO" sz="2200" dirty="0" err="1" smtClean="0"/>
              <a:t>Acid</a:t>
            </a:r>
            <a:r>
              <a:rPr lang="nb-NO" sz="2200" dirty="0" smtClean="0"/>
              <a:t> </a:t>
            </a:r>
            <a:r>
              <a:rPr lang="nb-NO" sz="2200" dirty="0" err="1" smtClean="0"/>
              <a:t>rain</a:t>
            </a:r>
            <a:r>
              <a:rPr lang="nb-NO" sz="2200" dirty="0" smtClean="0"/>
              <a:t> </a:t>
            </a:r>
          </a:p>
          <a:p>
            <a:pPr>
              <a:buNone/>
            </a:pPr>
            <a:endParaRPr lang="nb-NO" sz="2200" dirty="0" smtClean="0"/>
          </a:p>
        </p:txBody>
      </p:sp>
      <p:pic>
        <p:nvPicPr>
          <p:cNvPr id="24578" name="Picture 2" descr="http://www.p4.no/resize.ashx?path=/mmo/92899091-0feb-4764-90f1-702169d85a34.jpg&amp;w=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83029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 smtClean="0">
                <a:latin typeface="Adobe Caslon Pro" pitchFamily="18" charset="0"/>
              </a:rPr>
              <a:t>Transport </a:t>
            </a:r>
            <a:endParaRPr lang="nb-NO" sz="4000" b="1" dirty="0">
              <a:latin typeface="Adobe Caslon Pro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200" dirty="0" smtClean="0"/>
          </a:p>
        </p:txBody>
      </p:sp>
      <p:pic>
        <p:nvPicPr>
          <p:cNvPr id="15364" name="Picture 4" descr="http://gfx.dagbladet.no/labrador/512/512148/5121487/jpg/active/96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219</Words>
  <Application>Microsoft Office PowerPoint</Application>
  <PresentationFormat>Skjermfremvisning (4:3)</PresentationFormat>
  <Paragraphs>101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Office-tema</vt:lpstr>
      <vt:lpstr>       Water</vt:lpstr>
      <vt:lpstr>Lysbilde 2</vt:lpstr>
      <vt:lpstr>Content list </vt:lpstr>
      <vt:lpstr>Fishing </vt:lpstr>
      <vt:lpstr>Lysbilde 5</vt:lpstr>
      <vt:lpstr>Negative effect </vt:lpstr>
      <vt:lpstr>Oil  </vt:lpstr>
      <vt:lpstr>Negative effects </vt:lpstr>
      <vt:lpstr>Transport </vt:lpstr>
      <vt:lpstr>Tourism </vt:lpstr>
      <vt:lpstr>Hygiene</vt:lpstr>
      <vt:lpstr>Waterpower/ hydropower </vt:lpstr>
      <vt:lpstr>Nature disasters </vt:lpstr>
      <vt:lpstr>Spread </vt:lpstr>
      <vt:lpstr>Drowning </vt:lpstr>
      <vt:lpstr>Sport activities</vt:lpstr>
      <vt:lpstr>Conclusion</vt:lpstr>
      <vt:lpstr>Lysbilde 18</vt:lpstr>
    </vt:vector>
  </TitlesOfParts>
  <Company>AFK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Vann  - det livsnødvendige for alt kjent liv</dc:title>
  <dc:creator>scch2511</dc:creator>
  <cp:lastModifiedBy>scch2511</cp:lastModifiedBy>
  <cp:revision>82</cp:revision>
  <dcterms:created xsi:type="dcterms:W3CDTF">2011-09-08T12:50:37Z</dcterms:created>
  <dcterms:modified xsi:type="dcterms:W3CDTF">2011-09-21T08:20:46Z</dcterms:modified>
</cp:coreProperties>
</file>